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8" r:id="rId5"/>
    <p:sldId id="319" r:id="rId6"/>
    <p:sldId id="294" r:id="rId7"/>
    <p:sldId id="328" r:id="rId8"/>
    <p:sldId id="330" r:id="rId9"/>
    <p:sldId id="329" r:id="rId10"/>
  </p:sldIdLst>
  <p:sldSz cx="12192000" cy="6858000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F5D5155-05F1-E70C-9209-494F31323C00}" name="RUTKOVSKIS Zigo (AGRI)" initials="Author" userId="RUTKOVSKIS Zigo (AGRI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B9C"/>
    <a:srgbClr val="0356B1"/>
    <a:srgbClr val="024EA2"/>
    <a:srgbClr val="035DC1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>
                <a:ea typeface="Calibri"/>
                <a:cs typeface="Calibri"/>
              </a:rPr>
              <a:t>Conditional entrustment of Serbia lifted 28/8/2025 (exchange of letters procedure). 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995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5A18F-E936-FF32-A300-3E6A364C1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727FB8-E639-EB99-8E69-D19A6A7760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481C99-5FA0-0874-27E9-657B90FB02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71410-EC78-9AE3-C9A5-A8EE56DC3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21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F884A-E8CC-71C1-1657-C19DE4AD9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C3A70C-90D0-654A-C9B7-6C450938CA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C2BDA3-35F0-9AFD-B490-FDFEE2FD1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82D30-214A-0D61-9663-F8F2B78A59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051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A4E33-830C-ABB8-4971-04FB0ECD26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4B07F8-04BA-7BFF-9C5C-F61E53E5C8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ECF633-9DCC-012C-828F-D4E8914882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88D73-60E8-C298-EE6F-EC4C71C62D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421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071350" y="1643744"/>
            <a:ext cx="10065224" cy="1785256"/>
          </a:xfrm>
        </p:spPr>
        <p:txBody>
          <a:bodyPr>
            <a:noAutofit/>
          </a:bodyPr>
          <a:lstStyle/>
          <a:p>
            <a:r>
              <a:rPr lang="en-US" sz="5400" b="1" dirty="0"/>
              <a:t>IPARD programmes</a:t>
            </a:r>
            <a:br>
              <a:rPr lang="en-US" sz="5400" dirty="0"/>
            </a:br>
            <a:r>
              <a:rPr lang="en-US" sz="5400" dirty="0"/>
              <a:t>Brief overview and update</a:t>
            </a:r>
            <a:br>
              <a:rPr lang="en-US" sz="5400" dirty="0"/>
            </a:br>
            <a:endParaRPr lang="en-GB" sz="32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71351" y="5105400"/>
            <a:ext cx="10065224" cy="72934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r>
              <a:rPr lang="en-IE" dirty="0"/>
              <a:t>Skopje</a:t>
            </a:r>
            <a:r>
              <a:rPr lang="en-GB" dirty="0"/>
              <a:t>, 10 </a:t>
            </a:r>
            <a:r>
              <a:rPr lang="lv-LV" dirty="0" err="1"/>
              <a:t>December</a:t>
            </a:r>
            <a:r>
              <a:rPr lang="en-GB" dirty="0"/>
              <a:t> 2025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394857" y="3725543"/>
            <a:ext cx="9024257" cy="748486"/>
          </a:xfrm>
        </p:spPr>
        <p:txBody>
          <a:bodyPr/>
          <a:lstStyle/>
          <a:p>
            <a:r>
              <a:rPr lang="en-GB" sz="3200" i="0" dirty="0"/>
              <a:t>The </a:t>
            </a:r>
            <a:r>
              <a:rPr lang="en-IE" sz="3200" i="0" dirty="0"/>
              <a:t>6</a:t>
            </a:r>
            <a:r>
              <a:rPr lang="en-IE" sz="3200" i="0" baseline="30000" dirty="0"/>
              <a:t>th</a:t>
            </a:r>
            <a:r>
              <a:rPr lang="en-GB" sz="3200" i="0" dirty="0"/>
              <a:t> IPARD III Monitoring Committee meeting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A6C393F-36B9-3C7C-72EB-6254495D8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737" y="5981700"/>
            <a:ext cx="131445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1A29DC-3FB2-D83E-DD68-18A111037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lv-LV" sz="1600" i="1" dirty="0">
                <a:solidFill>
                  <a:srgbClr val="FFC000"/>
                </a:solidFill>
              </a:rPr>
              <a:t>Zigo </a:t>
            </a:r>
            <a:r>
              <a:rPr lang="lv-LV" sz="1600" i="1" dirty="0" err="1">
                <a:solidFill>
                  <a:srgbClr val="FFC000"/>
                </a:solidFill>
              </a:rPr>
              <a:t>Rutkovskis</a:t>
            </a:r>
            <a:endParaRPr lang="en-GB" sz="1600" i="1" dirty="0">
              <a:solidFill>
                <a:srgbClr val="FFC000"/>
              </a:solidFill>
            </a:endParaRPr>
          </a:p>
          <a:p>
            <a:r>
              <a:rPr lang="en-GB" sz="1600" i="1" dirty="0">
                <a:solidFill>
                  <a:srgbClr val="FFC000"/>
                </a:solidFill>
              </a:rPr>
              <a:t>European Commission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7C73843-01A1-6D3F-F119-D7CC9BC0A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1808826"/>
          </a:xfrm>
        </p:spPr>
        <p:txBody>
          <a:bodyPr/>
          <a:lstStyle/>
          <a:p>
            <a:r>
              <a:rPr lang="en-US"/>
              <a:t>For all 5 </a:t>
            </a:r>
            <a:r>
              <a:rPr lang="en-US" err="1"/>
              <a:t>programmes</a:t>
            </a:r>
            <a:r>
              <a:rPr lang="en-US"/>
              <a:t>, implementation ended on 31/12/2024</a:t>
            </a:r>
          </a:p>
          <a:p>
            <a:r>
              <a:rPr lang="en-US"/>
              <a:t>Situation after the </a:t>
            </a:r>
            <a:r>
              <a:rPr lang="en-US">
                <a:solidFill>
                  <a:srgbClr val="C00000"/>
                </a:solidFill>
              </a:rPr>
              <a:t>fourth quarter of 2024</a:t>
            </a:r>
            <a:r>
              <a:rPr lang="en-US"/>
              <a:t>: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C566BE2-FFD1-8E71-5BD6-388B46CBE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IPARD II </a:t>
            </a:r>
            <a:r>
              <a:rPr lang="en-US" err="1"/>
              <a:t>programmes</a:t>
            </a:r>
            <a:r>
              <a:rPr lang="en-US"/>
              <a:t> [2014-2020]</a:t>
            </a:r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025557-4EE9-B1A0-4924-2024A068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2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200897-C0A3-5CD6-7D75-77CF6C247B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38" y="3049778"/>
            <a:ext cx="10596504" cy="368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684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CEE8D97F-663E-451A-07B4-2C81646F69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650618"/>
              </p:ext>
            </p:extLst>
          </p:nvPr>
        </p:nvGraphicFramePr>
        <p:xfrm>
          <a:off x="838200" y="1825625"/>
          <a:ext cx="10906113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131">
                  <a:extLst>
                    <a:ext uri="{9D8B030D-6E8A-4147-A177-3AD203B41FA5}">
                      <a16:colId xmlns:a16="http://schemas.microsoft.com/office/drawing/2014/main" val="2609395768"/>
                    </a:ext>
                  </a:extLst>
                </a:gridCol>
                <a:gridCol w="1945105">
                  <a:extLst>
                    <a:ext uri="{9D8B030D-6E8A-4147-A177-3AD203B41FA5}">
                      <a16:colId xmlns:a16="http://schemas.microsoft.com/office/drawing/2014/main" val="2093796616"/>
                    </a:ext>
                  </a:extLst>
                </a:gridCol>
                <a:gridCol w="2035341">
                  <a:extLst>
                    <a:ext uri="{9D8B030D-6E8A-4147-A177-3AD203B41FA5}">
                      <a16:colId xmlns:a16="http://schemas.microsoft.com/office/drawing/2014/main" val="3491741616"/>
                    </a:ext>
                  </a:extLst>
                </a:gridCol>
                <a:gridCol w="2005262">
                  <a:extLst>
                    <a:ext uri="{9D8B030D-6E8A-4147-A177-3AD203B41FA5}">
                      <a16:colId xmlns:a16="http://schemas.microsoft.com/office/drawing/2014/main" val="2175816577"/>
                    </a:ext>
                  </a:extLst>
                </a:gridCol>
                <a:gridCol w="2144485">
                  <a:extLst>
                    <a:ext uri="{9D8B030D-6E8A-4147-A177-3AD203B41FA5}">
                      <a16:colId xmlns:a16="http://schemas.microsoft.com/office/drawing/2014/main" val="165377046"/>
                    </a:ext>
                  </a:extLst>
                </a:gridCol>
                <a:gridCol w="820789">
                  <a:extLst>
                    <a:ext uri="{9D8B030D-6E8A-4147-A177-3AD203B41FA5}">
                      <a16:colId xmlns:a16="http://schemas.microsoft.com/office/drawing/2014/main" val="27879901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Adoption programme </a:t>
                      </a:r>
                    </a:p>
                    <a:p>
                      <a:pPr algn="ctr"/>
                      <a:r>
                        <a:rPr lang="fr-BE"/>
                        <a:t>(+ last </a:t>
                      </a:r>
                      <a:r>
                        <a:rPr lang="fr-BE" err="1"/>
                        <a:t>modified</a:t>
                      </a:r>
                      <a:r>
                        <a:rPr lang="fr-BE"/>
                        <a:t>) </a:t>
                      </a:r>
                      <a:endParaRPr lang="en-IE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err="1"/>
                        <a:t>Sectoral</a:t>
                      </a:r>
                      <a:r>
                        <a:rPr lang="fr-BE"/>
                        <a:t> agreement</a:t>
                      </a:r>
                      <a:endParaRPr lang="en-IE"/>
                    </a:p>
                    <a:p>
                      <a:pPr lvl="0" algn="ctr">
                        <a:buNone/>
                      </a:pPr>
                      <a:r>
                        <a:rPr lang="fr-BE" sz="1800" b="1" i="0" u="none" strike="noStrike" noProof="0">
                          <a:solidFill>
                            <a:srgbClr val="FFFFFF"/>
                          </a:solidFill>
                          <a:latin typeface="Arial"/>
                        </a:rPr>
                        <a:t>(+ last </a:t>
                      </a:r>
                      <a:r>
                        <a:rPr lang="fr-BE" sz="1800" b="1" i="0" u="none" strike="noStrike" noProof="0" err="1">
                          <a:solidFill>
                            <a:srgbClr val="FFFFFF"/>
                          </a:solidFill>
                          <a:latin typeface="Arial"/>
                        </a:rPr>
                        <a:t>modified</a:t>
                      </a:r>
                      <a:r>
                        <a:rPr lang="fr-BE" sz="1800" b="1" i="0" u="none" strike="noStrike" noProof="0">
                          <a:solidFill>
                            <a:srgbClr val="FFFFFF"/>
                          </a:solidFill>
                          <a:latin typeface="Arial"/>
                        </a:rPr>
                        <a:t>)</a:t>
                      </a:r>
                      <a:endParaRPr lang="en-IE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err="1"/>
                        <a:t>Financing</a:t>
                      </a:r>
                      <a:r>
                        <a:rPr lang="fr-BE"/>
                        <a:t> agreement </a:t>
                      </a:r>
                    </a:p>
                    <a:p>
                      <a:pPr algn="ctr"/>
                      <a:r>
                        <a:rPr lang="fr-BE"/>
                        <a:t>(+ last </a:t>
                      </a:r>
                      <a:r>
                        <a:rPr lang="fr-BE" err="1"/>
                        <a:t>modified</a:t>
                      </a:r>
                      <a:r>
                        <a:rPr lang="fr-BE"/>
                        <a:t>)</a:t>
                      </a:r>
                      <a:endParaRPr lang="en-IE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BE" err="1"/>
                        <a:t>Entrustment</a:t>
                      </a:r>
                      <a:r>
                        <a:rPr lang="fr-BE"/>
                        <a:t> for </a:t>
                      </a:r>
                      <a:r>
                        <a:rPr lang="fr-BE" err="1"/>
                        <a:t>measures</a:t>
                      </a:r>
                      <a:endParaRPr lang="en-IE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73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err="1"/>
                        <a:t>Albania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09/03/2022</a:t>
                      </a:r>
                    </a:p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31/01/2023</a:t>
                      </a:r>
                      <a:br>
                        <a:rPr lang="fr-BE"/>
                      </a:br>
                      <a:r>
                        <a:rPr lang="fr-BE">
                          <a:solidFill>
                            <a:schemeClr val="tx1"/>
                          </a:solidFill>
                        </a:rPr>
                        <a:t>(27/10/2025)</a:t>
                      </a:r>
                      <a:endParaRPr lang="en-IE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939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err="1"/>
                        <a:t>Montenegro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29/06/2022</a:t>
                      </a:r>
                    </a:p>
                    <a:p>
                      <a:pPr algn="ctr"/>
                      <a:r>
                        <a:rPr lang="en-IE"/>
                        <a:t>(14/12/2023)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23/01/2023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(29/09/2025)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02/02/2</a:t>
                      </a:r>
                      <a:r>
                        <a:rPr lang="fr-BE"/>
                        <a:t>024</a:t>
                      </a:r>
                    </a:p>
                    <a:p>
                      <a:pPr algn="ctr"/>
                      <a:r>
                        <a:rPr lang="fr-BE"/>
                        <a:t>(30/04/2025)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1, 3, 7, 9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097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/>
                        <a:t>North </a:t>
                      </a:r>
                      <a:r>
                        <a:rPr lang="fr-BE" err="1"/>
                        <a:t>Macedonia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09/03/2022</a:t>
                      </a:r>
                    </a:p>
                    <a:p>
                      <a:pPr algn="ctr"/>
                      <a:r>
                        <a:rPr lang="en-IE"/>
                        <a:t>(24/06/2024)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fr-B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15/02/2023</a:t>
                      </a:r>
                      <a:br>
                        <a:rPr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(03/12/2025)</a:t>
                      </a:r>
                      <a:endParaRPr kumimoji="0" lang="fr-B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29/11/2023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1, 3, 7, 9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491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err="1"/>
                        <a:t>Serbia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09/03/2022</a:t>
                      </a:r>
                    </a:p>
                    <a:p>
                      <a:pPr algn="ctr"/>
                      <a:r>
                        <a:rPr lang="en-IE"/>
                        <a:t>(20/10/2023)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09/08/2023</a:t>
                      </a:r>
                      <a:endParaRPr lang="fr-BE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(expected)</a:t>
                      </a:r>
                      <a:endParaRPr kumimoji="0" lang="fr-BE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29/10/2024</a:t>
                      </a:r>
                      <a:br>
                        <a:rPr kumimoji="0" lang="en-I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kumimoji="0" lang="en-I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(</a:t>
                      </a:r>
                      <a:r>
                        <a:rPr lang="en-IE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08/08/2025)</a:t>
                      </a:r>
                      <a:endParaRPr kumimoji="0" lang="en-IE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1, 3, 7, 9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BE" strike="sngStrik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021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/>
                        <a:t>Türkiye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>
                          <a:solidFill>
                            <a:schemeClr val="tx1">
                              <a:lumMod val="75000"/>
                            </a:schemeClr>
                          </a:solidFill>
                        </a:rPr>
                        <a:t>14</a:t>
                      </a:r>
                      <a:r>
                        <a:rPr lang="fr-BE"/>
                        <a:t>/03/2022</a:t>
                      </a:r>
                    </a:p>
                    <a:p>
                      <a:pPr algn="ctr"/>
                      <a:r>
                        <a:rPr lang="fr-BE"/>
                        <a:t>(15/09/2025)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12/04/2023</a:t>
                      </a:r>
                      <a:br>
                        <a:rPr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(22/09/2025)</a:t>
                      </a:r>
                      <a:endParaRPr kumimoji="0" lang="fr-BE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08/04/2024</a:t>
                      </a:r>
                      <a:br>
                        <a:rPr kumimoji="0"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</a:br>
                      <a:r>
                        <a:rPr lang="fr-BE" sz="1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(23/12/2024)</a:t>
                      </a:r>
                      <a:endParaRPr kumimoji="0" lang="fr-BE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1, 3, 4, 5, 7, 9</a:t>
                      </a:r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191409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C566BE2-FFD1-8E71-5BD6-388B46CBE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IPARD III </a:t>
            </a:r>
            <a:r>
              <a:rPr lang="en-US" err="1"/>
              <a:t>programmes</a:t>
            </a:r>
            <a:r>
              <a:rPr lang="en-US"/>
              <a:t> [2021-2027]</a:t>
            </a:r>
            <a:endParaRPr lang="en-IE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9F55A7-5176-B003-6C9B-50E53605C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15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76995-4A9F-9855-E9C2-6DB84270D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EE6FECA-A48C-5E7B-BB10-E8F112F6E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52" y="327135"/>
            <a:ext cx="10962198" cy="1342765"/>
          </a:xfrm>
        </p:spPr>
        <p:txBody>
          <a:bodyPr/>
          <a:lstStyle/>
          <a:p>
            <a:r>
              <a:rPr lang="en-US"/>
              <a:t>IPARD III </a:t>
            </a:r>
            <a:r>
              <a:rPr lang="en-US" err="1"/>
              <a:t>programmes</a:t>
            </a:r>
            <a:r>
              <a:rPr lang="en-US"/>
              <a:t> [2021-2027]</a:t>
            </a:r>
            <a:br>
              <a:rPr lang="en-US"/>
            </a:br>
            <a:r>
              <a:rPr lang="en-US" sz="3200">
                <a:solidFill>
                  <a:schemeClr val="accent4">
                    <a:lumMod val="50000"/>
                  </a:schemeClr>
                </a:solidFill>
              </a:rPr>
              <a:t>Programmed allocation per measure [EU contribution]</a:t>
            </a:r>
            <a:endParaRPr lang="en-IE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07B7AE-BA8A-1550-0DC4-DE6FD7046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4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B30DFAA-B4E0-863E-90F4-818F30C1D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0" y="2240802"/>
            <a:ext cx="1657350" cy="13870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D535C8-87A2-0B74-8F45-A8B9023C58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199" y="1709826"/>
            <a:ext cx="9237453" cy="451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533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2EE8C-04E6-2DE8-8835-ECEE91EE2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76CBF7-1C87-B192-3C04-0DD51E556B1D}"/>
              </a:ext>
            </a:extLst>
          </p:cNvPr>
          <p:cNvSpPr txBox="1"/>
          <p:nvPr/>
        </p:nvSpPr>
        <p:spPr>
          <a:xfrm>
            <a:off x="10036096" y="5792607"/>
            <a:ext cx="2152751" cy="10096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IE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825BF02-0A6D-70A0-8E8F-04ED13A42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IPARD III </a:t>
            </a:r>
            <a:r>
              <a:rPr lang="en-US" err="1"/>
              <a:t>programmes</a:t>
            </a:r>
            <a:r>
              <a:rPr lang="en-US"/>
              <a:t> [2021-2027]</a:t>
            </a:r>
            <a:br>
              <a:rPr lang="en-US"/>
            </a:br>
            <a:r>
              <a:rPr lang="en-US" sz="2000"/>
              <a:t>(Based on information provided by IPARD countries)</a:t>
            </a:r>
            <a:endParaRPr lang="en-IE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0AAE13-15D5-CCAE-14D9-F66F718A2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5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082381-1D23-BC13-F374-009B7FEF41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400" y="1404257"/>
            <a:ext cx="1167022" cy="1393372"/>
          </a:xfrm>
          <a:prstGeom prst="rect">
            <a:avLst/>
          </a:prstGeom>
        </p:spPr>
      </p:pic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06003C37-8AB3-2BBB-0ADB-4FAAEFC7D6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66056" y="1301439"/>
            <a:ext cx="9862457" cy="551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910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FC4B0-00FC-2E90-A4B7-E69DA3DD8D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1FB837-6689-8A78-BDEC-FC3A83C4D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77095"/>
            <a:ext cx="10905699" cy="423043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Pre-financing: maximum 30% of 3 most recent years; at least 50% for first instalment; subject to budget availabilities</a:t>
            </a:r>
          </a:p>
          <a:p>
            <a:r>
              <a:rPr lang="en-US"/>
              <a:t>Envelopes 2021-2022: eligible for EU contribution if paid by </a:t>
            </a:r>
            <a:r>
              <a:rPr lang="en-US">
                <a:solidFill>
                  <a:srgbClr val="C00000"/>
                </a:solidFill>
              </a:rPr>
              <a:t>31/12/2025</a:t>
            </a:r>
            <a:r>
              <a:rPr lang="en-US"/>
              <a:t> [N+3]</a:t>
            </a:r>
            <a:endParaRPr lang="en-US">
              <a:cs typeface="Arial"/>
            </a:endParaRPr>
          </a:p>
          <a:p>
            <a:r>
              <a:rPr lang="en-US"/>
              <a:t>Situation after the </a:t>
            </a:r>
            <a:r>
              <a:rPr lang="en-US">
                <a:solidFill>
                  <a:srgbClr val="C00000"/>
                </a:solidFill>
              </a:rPr>
              <a:t>third quarter of 2025</a:t>
            </a:r>
            <a:r>
              <a:rPr lang="en-US"/>
              <a:t>:</a:t>
            </a:r>
            <a:endParaRPr lang="en-US">
              <a:cs typeface="Arial"/>
            </a:endParaRPr>
          </a:p>
          <a:p>
            <a:pPr marL="0" indent="0">
              <a:buNone/>
            </a:pPr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4C739DB-0041-B2C4-17C1-68838A105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6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9B447F-EC14-0DF7-D73A-58DEDBE6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IPARD III </a:t>
            </a:r>
            <a:r>
              <a:rPr lang="en-US" err="1"/>
              <a:t>programmes</a:t>
            </a:r>
            <a:r>
              <a:rPr lang="en-US"/>
              <a:t> [2021-2027]</a:t>
            </a:r>
            <a:endParaRPr lang="en-IE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EB7749-BE2B-D826-1476-5C1636FEE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532" y="3579875"/>
            <a:ext cx="9801390" cy="2415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618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54D5C5C5A70545BCC5F9189EA552BD" ma:contentTypeVersion="3" ma:contentTypeDescription="Create a new document." ma:contentTypeScope="" ma:versionID="05dbfe0d8f8780f9a1cf773b326062fe">
  <xsd:schema xmlns:xsd="http://www.w3.org/2001/XMLSchema" xmlns:xs="http://www.w3.org/2001/XMLSchema" xmlns:p="http://schemas.microsoft.com/office/2006/metadata/properties" xmlns:ns2="183d53e3-903a-4f8f-88e0-5cd809fdcf5e" targetNamespace="http://schemas.microsoft.com/office/2006/metadata/properties" ma:root="true" ma:fieldsID="66b4d66ba91d5b091128b1d2248ee82a" ns2:_="">
    <xsd:import namespace="183d53e3-903a-4f8f-88e0-5cd809fdcf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3d53e3-903a-4f8f-88e0-5cd809fdcf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F87431-2774-4E17-BE38-8A579357848D}">
  <ds:schemaRefs>
    <ds:schemaRef ds:uri="183d53e3-903a-4f8f-88e0-5cd809fdcf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6E35F8-F048-4C4A-8ED9-AD03892549D6}">
  <ds:schemaRefs>
    <ds:schemaRef ds:uri="183d53e3-903a-4f8f-88e0-5cd809fdcf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272</Words>
  <Application>Microsoft Office PowerPoint</Application>
  <PresentationFormat>Widescreen</PresentationFormat>
  <Paragraphs>62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IPARD programmes Brief overview and update </vt:lpstr>
      <vt:lpstr>IPARD II programmes [2014-2020]</vt:lpstr>
      <vt:lpstr>IPARD III programmes [2021-2027]</vt:lpstr>
      <vt:lpstr>IPARD III programmes [2021-2027] Programmed allocation per measure [EU contribution]</vt:lpstr>
      <vt:lpstr>IPARD III programmes [2021-2027] (Based on information provided by IPARD countries)</vt:lpstr>
      <vt:lpstr>IPARD III programmes [2021-2027]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DIJK Dick (AGRI)</dc:creator>
  <cp:lastModifiedBy>RUTKOVSKIS Zigo (AGRI)</cp:lastModifiedBy>
  <cp:revision>9</cp:revision>
  <cp:lastPrinted>2023-12-11T16:51:14Z</cp:lastPrinted>
  <dcterms:created xsi:type="dcterms:W3CDTF">2019-08-09T12:06:42Z</dcterms:created>
  <dcterms:modified xsi:type="dcterms:W3CDTF">2025-12-08T05:53:58Z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0x010100A054D5C5C5A70545BCC5F9189EA552BD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2023-04-11T05:41:10Z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426ce69a-dc99-4baf-a609-e3fe0e819659</vt:lpwstr>
  </property>
  <property fmtid="{D5CDD505-2E9C-101B-9397-08002B2CF9AE}" pid="9" name="MSIP_Label_6bd9ddd1-4d20-43f6-abfa-fc3c07406f94_ContentBits">
    <vt:lpwstr>0</vt:lpwstr>
  </property>
</Properties>
</file>